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72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505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30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75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30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40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45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26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13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4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15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263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221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753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69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B4DC561-84C4-402D-A98F-99D7C9B79850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929ADD78-1CFF-4E1F-8F9B-C99911814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58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31830" y="285689"/>
            <a:ext cx="9144000" cy="165576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общеобразовательное учреждение «Средняя общеобразовательная школа №1» города Нурлат Республики Татарстан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edu.tatar.ru/upload/organization/16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038" y="1565032"/>
            <a:ext cx="7057692" cy="455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216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C44DBB-AD7C-4682-B258-6367305D2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200" y="1218476"/>
            <a:ext cx="3187318" cy="4421050"/>
          </a:xfrm>
          <a:effectLst/>
        </p:spPr>
        <p:txBody>
          <a:bodyPr anchor="ctr">
            <a:normAutofit/>
          </a:bodyPr>
          <a:lstStyle/>
          <a:p>
            <a:pPr algn="r"/>
            <a:r>
              <a:rPr lang="ru-RU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Школьное питание – залог здоровья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CED323-FAF0-4E0B-8717-FC1F468A2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34" y="1696777"/>
            <a:ext cx="0" cy="3464447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6751" y="1218475"/>
            <a:ext cx="6080050" cy="4421051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Школьное питание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 (будь то завтрак, обед или ужин) — это еда, которую ученики и иногда учителя получают в школе, как правило, в середине или в начале учебного дня. В странах по всему миру действуют различные </a:t>
            </a: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школьного питания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и в целом они являются одними из крупнейших в мире систем социальной защиты. По оценкам, 380 миллионов детей по всему миру получают питание (или закуски, или обеды на вынос) в своих школах. Уровень охвата школьным питанием варьируется в зависимости от страны, и по состоянию на 2020 год совокупный уровень охвата школьным питанием во всем мире оценивается в 27% (и 40% для детей младшего школьного возраста).</a:t>
            </a:r>
          </a:p>
        </p:txBody>
      </p:sp>
    </p:spTree>
    <p:extLst>
      <p:ext uri="{BB962C8B-B14F-4D97-AF65-F5344CB8AC3E}">
        <p14:creationId xmlns:p14="http://schemas.microsoft.com/office/powerpoint/2010/main" val="2202702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7160C8D-EAB2-8F98-9EC3-0BEB97F3D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6" r="9091" b="1665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Freeform 9">
            <a:extLst>
              <a:ext uri="{FF2B5EF4-FFF2-40B4-BE49-F238E27FC236}">
                <a16:creationId xmlns:a16="http://schemas.microsoft.com/office/drawing/2014/main" id="{72319FFA-0E4F-4E0B-BEBA-A9DD4B41A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4930400" cy="155941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один из завтраков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413000"/>
            <a:ext cx="4921687" cy="363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Каша гречневая</a:t>
            </a:r>
          </a:p>
          <a:p>
            <a:pPr marL="0" indent="0">
              <a:buNone/>
            </a:pP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(крупа гречневая, масло сливочное, вода, соль)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64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5933700" cy="9704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40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22287"/>
            <a:ext cx="5924988" cy="3636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варкой каши крупу просеивают, перебирают и промывают в специальном промаркированном баке. При этом удаляют мучель и посторонние примеси.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DA8D37-1E70-450D-9D70-95873ABDC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0" y="0"/>
            <a:ext cx="464515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D2E1CE80-9123-4F46-924D-C14DF534A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746" y="958640"/>
            <a:ext cx="335479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Изображение выглядит как человек, одежда, в помещении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A20D35-FE71-D21E-2254-D6F92D001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2" r="4" b="5"/>
          <a:stretch/>
        </p:blipFill>
        <p:spPr>
          <a:xfrm>
            <a:off x="8507487" y="1258529"/>
            <a:ext cx="2735071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92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1613006"/>
            <a:ext cx="5351209" cy="3636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Крупу засыпают в кипящую воду и варят 10 минут, после чего лишнюю воду сливают, добавляют соль.</a:t>
            </a:r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524A27-B6C0-41EA-ABCB-AA2E61FC0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898" y="0"/>
            <a:ext cx="57130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7">
            <a:extLst>
              <a:ext uri="{FF2B5EF4-FFF2-40B4-BE49-F238E27FC236}">
                <a16:creationId xmlns:a16="http://schemas.microsoft.com/office/drawing/2014/main" id="{F3FCE8DC-E7A6-4A8F-BB57-A87EC4B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8932" y="958640"/>
            <a:ext cx="4419604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Посуда и формы для выпечки, земля, в помещении, горш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12A25FE-4347-AAE6-3AA9-6B5171DAE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5247"/>
          <a:stretch/>
        </p:blipFill>
        <p:spPr>
          <a:xfrm>
            <a:off x="7410517" y="1258529"/>
            <a:ext cx="3832042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25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>
            <a:extLst>
              <a:ext uri="{FF2B5EF4-FFF2-40B4-BE49-F238E27FC236}">
                <a16:creationId xmlns:a16="http://schemas.microsoft.com/office/drawing/2014/main" id="{11114F18-D12D-43C6-895F-5BA92C290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E2DD4A6-DC96-421E-9E1C-7CD0D2681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 bwMode="white">
          <a:xfrm>
            <a:off x="0" y="4525094"/>
            <a:ext cx="12203151" cy="2344057"/>
            <a:chOff x="0" y="4525094"/>
            <a:chExt cx="12203151" cy="2344057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E6BB74D-E85C-4CCB-90CE-024600640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0" y="4525094"/>
              <a:ext cx="12192000" cy="2332906"/>
            </a:xfrm>
            <a:custGeom>
              <a:avLst/>
              <a:gdLst>
                <a:gd name="connsiteX0" fmla="*/ 0 w 12192000"/>
                <a:gd name="connsiteY0" fmla="*/ 0 h 2332906"/>
                <a:gd name="connsiteX1" fmla="*/ 1996017 w 12192000"/>
                <a:gd name="connsiteY1" fmla="*/ 0 h 2332906"/>
                <a:gd name="connsiteX2" fmla="*/ 2377017 w 12192000"/>
                <a:gd name="connsiteY2" fmla="*/ 263783 h 2332906"/>
                <a:gd name="connsiteX3" fmla="*/ 2385484 w 12192000"/>
                <a:gd name="connsiteY3" fmla="*/ 266713 h 2332906"/>
                <a:gd name="connsiteX4" fmla="*/ 2398184 w 12192000"/>
                <a:gd name="connsiteY4" fmla="*/ 271110 h 2332906"/>
                <a:gd name="connsiteX5" fmla="*/ 2410883 w 12192000"/>
                <a:gd name="connsiteY5" fmla="*/ 275506 h 2332906"/>
                <a:gd name="connsiteX6" fmla="*/ 2421467 w 12192000"/>
                <a:gd name="connsiteY6" fmla="*/ 275506 h 2332906"/>
                <a:gd name="connsiteX7" fmla="*/ 2434167 w 12192000"/>
                <a:gd name="connsiteY7" fmla="*/ 275506 h 2332906"/>
                <a:gd name="connsiteX8" fmla="*/ 2444750 w 12192000"/>
                <a:gd name="connsiteY8" fmla="*/ 271110 h 2332906"/>
                <a:gd name="connsiteX9" fmla="*/ 2457450 w 12192000"/>
                <a:gd name="connsiteY9" fmla="*/ 266713 h 2332906"/>
                <a:gd name="connsiteX10" fmla="*/ 2465917 w 12192000"/>
                <a:gd name="connsiteY10" fmla="*/ 263783 h 2332906"/>
                <a:gd name="connsiteX11" fmla="*/ 2846917 w 12192000"/>
                <a:gd name="connsiteY11" fmla="*/ 0 h 2332906"/>
                <a:gd name="connsiteX12" fmla="*/ 12192000 w 12192000"/>
                <a:gd name="connsiteY12" fmla="*/ 0 h 2332906"/>
                <a:gd name="connsiteX13" fmla="*/ 12192000 w 12192000"/>
                <a:gd name="connsiteY13" fmla="*/ 2332906 h 2332906"/>
                <a:gd name="connsiteX14" fmla="*/ 0 w 12192000"/>
                <a:gd name="connsiteY14" fmla="*/ 2332906 h 233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0" h="2332906">
                  <a:moveTo>
                    <a:pt x="0" y="0"/>
                  </a:moveTo>
                  <a:lnTo>
                    <a:pt x="1996017" y="0"/>
                  </a:lnTo>
                  <a:lnTo>
                    <a:pt x="2377017" y="263783"/>
                  </a:lnTo>
                  <a:lnTo>
                    <a:pt x="2385484" y="266713"/>
                  </a:lnTo>
                  <a:lnTo>
                    <a:pt x="2398184" y="271110"/>
                  </a:lnTo>
                  <a:lnTo>
                    <a:pt x="2410883" y="275506"/>
                  </a:lnTo>
                  <a:lnTo>
                    <a:pt x="2421467" y="275506"/>
                  </a:lnTo>
                  <a:lnTo>
                    <a:pt x="2434167" y="275506"/>
                  </a:lnTo>
                  <a:lnTo>
                    <a:pt x="2444750" y="271110"/>
                  </a:lnTo>
                  <a:lnTo>
                    <a:pt x="2457450" y="266713"/>
                  </a:lnTo>
                  <a:lnTo>
                    <a:pt x="2465917" y="263783"/>
                  </a:lnTo>
                  <a:lnTo>
                    <a:pt x="2846917" y="0"/>
                  </a:lnTo>
                  <a:lnTo>
                    <a:pt x="12192000" y="0"/>
                  </a:lnTo>
                  <a:lnTo>
                    <a:pt x="12192000" y="2332906"/>
                  </a:lnTo>
                  <a:lnTo>
                    <a:pt x="0" y="2332906"/>
                  </a:lnTo>
                  <a:close/>
                </a:path>
              </a:pathLst>
            </a:custGeom>
            <a:solidFill>
              <a:schemeClr val="bg1">
                <a:lumMod val="85000"/>
                <a:lumOff val="1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52808592-600C-4349-9F27-EC36C0BA4C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 flipH="1">
              <a:off x="3820" y="4536245"/>
              <a:ext cx="5660999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B5E00D3B-1E29-4E11-BCD3-8E3A56F4BE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4813714" y="4536245"/>
              <a:ext cx="7389437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1" y="4817533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/>
              <a:t>Во время варки тщательно перемешиваем кашу до готовности.</a:t>
            </a:r>
          </a:p>
        </p:txBody>
      </p:sp>
      <p:pic>
        <p:nvPicPr>
          <p:cNvPr id="10" name="Объект 9" descr="Изображение выглядит как Посуда и формы для выпечки, в помещении, Кастрюля для бульона, горш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4A7120-F7FF-A848-5C62-12EE5A1FF9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16" y="640080"/>
            <a:ext cx="2702052" cy="3602736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pic>
        <p:nvPicPr>
          <p:cNvPr id="6" name="Рисунок 5" descr="Изображение выглядит как Легкая закуска, еда, смесь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CE68AD-F183-5737-5161-BD86485B13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709" y="640080"/>
            <a:ext cx="2702052" cy="3602736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482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3031" y="1611557"/>
            <a:ext cx="4744915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Убираем кашу с плиты и добавляем сливочное масло.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D0DB0A6A-1E29-7EEE-E711-31CFD4BEA9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Изображение выглядит как Легкая закуска, еда, смесь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94E94C4-38B8-A68E-B48D-7071588E0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810" y="857673"/>
            <a:ext cx="4085590" cy="544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45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1939" y="347540"/>
            <a:ext cx="10515600" cy="1325563"/>
          </a:xfrm>
        </p:spPr>
        <p:txBody>
          <a:bodyPr/>
          <a:lstStyle/>
          <a:p>
            <a:r>
              <a:rPr lang="ru-RU" dirty="0"/>
              <a:t>Завтрак готов!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662" y="878437"/>
            <a:ext cx="3938267" cy="5251023"/>
          </a:xfrm>
        </p:spPr>
      </p:pic>
    </p:spTree>
    <p:extLst>
      <p:ext uri="{BB962C8B-B14F-4D97-AF65-F5344CB8AC3E}">
        <p14:creationId xmlns:p14="http://schemas.microsoft.com/office/powerpoint/2010/main" val="22128342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66</TotalTime>
  <Words>223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2</vt:lpstr>
      <vt:lpstr>Цитаты</vt:lpstr>
      <vt:lpstr>Презентация PowerPoint</vt:lpstr>
      <vt:lpstr>Школьное питание – залог здоровья</vt:lpstr>
      <vt:lpstr>Рассмотрим один из завтраков</vt:lpstr>
      <vt:lpstr>Технология приготовления</vt:lpstr>
      <vt:lpstr>Презентация PowerPoint</vt:lpstr>
      <vt:lpstr>Во время варки тщательно перемешиваем кашу до готовности.</vt:lpstr>
      <vt:lpstr>Презентация PowerPoint</vt:lpstr>
      <vt:lpstr>Завтрак готов!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nugaevac@gmail.com</cp:lastModifiedBy>
  <cp:revision>5</cp:revision>
  <dcterms:created xsi:type="dcterms:W3CDTF">2025-04-17T05:49:03Z</dcterms:created>
  <dcterms:modified xsi:type="dcterms:W3CDTF">2025-04-19T10:08:53Z</dcterms:modified>
</cp:coreProperties>
</file>